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5"/>
  </p:notesMasterIdLst>
  <p:sldIdLst>
    <p:sldId id="256" r:id="rId2"/>
    <p:sldId id="257" r:id="rId3"/>
    <p:sldId id="258" r:id="rId4"/>
    <p:sldId id="270" r:id="rId5"/>
    <p:sldId id="272" r:id="rId6"/>
    <p:sldId id="271" r:id="rId7"/>
    <p:sldId id="259" r:id="rId8"/>
    <p:sldId id="273" r:id="rId9"/>
    <p:sldId id="274" r:id="rId10"/>
    <p:sldId id="275" r:id="rId11"/>
    <p:sldId id="276" r:id="rId12"/>
    <p:sldId id="260"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9938" autoAdjust="0"/>
  </p:normalViewPr>
  <p:slideViewPr>
    <p:cSldViewPr snapToGrid="0">
      <p:cViewPr>
        <p:scale>
          <a:sx n="100" d="100"/>
          <a:sy n="100" d="100"/>
        </p:scale>
        <p:origin x="738"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5379-4D1B-4718-BB4B-EF1C66DCA9B1}" type="datetimeFigureOut">
              <a:rPr lang="en-US" smtClean="0"/>
              <a:t>12/5/2016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D59D9-67CE-42CB-BAA6-10B90D6D4505}" type="slidenum">
              <a:rPr lang="en-US" smtClean="0"/>
              <a:t>‹#›</a:t>
            </a:fld>
            <a:endParaRPr lang="en-US"/>
          </a:p>
        </p:txBody>
      </p:sp>
    </p:spTree>
    <p:extLst>
      <p:ext uri="{BB962C8B-B14F-4D97-AF65-F5344CB8AC3E}">
        <p14:creationId xmlns:p14="http://schemas.microsoft.com/office/powerpoint/2010/main" val="181811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will go over what I did this past semester in the lab and what I learned along the way. Here are the main things that I worked on.</a:t>
            </a:r>
          </a:p>
          <a:p>
            <a:r>
              <a:rPr lang="en-US" dirty="0"/>
              <a:t>Misc. lab tasks includes</a:t>
            </a:r>
            <a:r>
              <a:rPr lang="en-US" baseline="0" dirty="0"/>
              <a:t> running and servicing the chamber, reading equipment manuals, contacting customer service, and any other tasks Drew needed help with.</a:t>
            </a:r>
            <a:endParaRPr lang="en-US" dirty="0"/>
          </a:p>
        </p:txBody>
      </p:sp>
      <p:sp>
        <p:nvSpPr>
          <p:cNvPr id="4" name="Slide Number Placeholder 3"/>
          <p:cNvSpPr>
            <a:spLocks noGrp="1"/>
          </p:cNvSpPr>
          <p:nvPr>
            <p:ph type="sldNum" sz="quarter" idx="10"/>
          </p:nvPr>
        </p:nvSpPr>
        <p:spPr/>
        <p:txBody>
          <a:bodyPr/>
          <a:lstStyle/>
          <a:p>
            <a:fld id="{387D59D9-67CE-42CB-BAA6-10B90D6D4505}" type="slidenum">
              <a:rPr lang="en-US" smtClean="0"/>
              <a:t>2</a:t>
            </a:fld>
            <a:endParaRPr lang="en-US"/>
          </a:p>
        </p:txBody>
      </p:sp>
    </p:spTree>
    <p:extLst>
      <p:ext uri="{BB962C8B-B14F-4D97-AF65-F5344CB8AC3E}">
        <p14:creationId xmlns:p14="http://schemas.microsoft.com/office/powerpoint/2010/main" val="197986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was the wrap a new antenna that would match the old design but tidy it up. The old design</a:t>
            </a:r>
            <a:r>
              <a:rPr lang="en-US" baseline="0" dirty="0"/>
              <a:t> was not helicon shaped. Plus, the antenna had to be wrapped over a layer or fiberglass thermal strap/braiding. Then I needed to cover the entire thing with </a:t>
            </a:r>
            <a:r>
              <a:rPr lang="en-US" baseline="0" dirty="0" err="1"/>
              <a:t>kapton</a:t>
            </a:r>
            <a:r>
              <a:rPr lang="en-US" baseline="0" dirty="0"/>
              <a:t> tape so there would no electrical or thermal issues. The ends of the leads that connect to the matching network included plastic coverings, wrapped with fiberglass tape, wrapped with electrical tape. This is for safety so the RF leads will not arc or get touched.</a:t>
            </a:r>
            <a:endParaRPr lang="en-US" dirty="0"/>
          </a:p>
        </p:txBody>
      </p:sp>
      <p:sp>
        <p:nvSpPr>
          <p:cNvPr id="4" name="Slide Number Placeholder 3"/>
          <p:cNvSpPr>
            <a:spLocks noGrp="1"/>
          </p:cNvSpPr>
          <p:nvPr>
            <p:ph type="sldNum" sz="quarter" idx="10"/>
          </p:nvPr>
        </p:nvSpPr>
        <p:spPr/>
        <p:txBody>
          <a:bodyPr/>
          <a:lstStyle/>
          <a:p>
            <a:fld id="{387D59D9-67CE-42CB-BAA6-10B90D6D4505}" type="slidenum">
              <a:rPr lang="en-US" smtClean="0"/>
              <a:t>3</a:t>
            </a:fld>
            <a:endParaRPr lang="en-US"/>
          </a:p>
        </p:txBody>
      </p:sp>
    </p:spTree>
    <p:extLst>
      <p:ext uri="{BB962C8B-B14F-4D97-AF65-F5344CB8AC3E}">
        <p14:creationId xmlns:p14="http://schemas.microsoft.com/office/powerpoint/2010/main" val="959414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messed up the first</a:t>
            </a:r>
            <a:r>
              <a:rPr lang="en-US" baseline="0" dirty="0"/>
              <a:t> design. I wrapped the helicon in the opposite direction than the previous design. Therefore I needed to re-wrap the antenna. It is hard to work with the copper strap and the clamps used to attach it to itself. On the second time around, I made sure to use all brass nuts and bolts because it has a much higher conductivity than the alternative stainless steel bolts. The only downside is that the melting point of brass is 900 C compared to 1500 C of stainless steel. However, the temperatures of the antenna don’t get nearly that hot. The first thing to melt would be the </a:t>
            </a:r>
            <a:r>
              <a:rPr lang="en-US" baseline="0" dirty="0" err="1"/>
              <a:t>kapton</a:t>
            </a:r>
            <a:r>
              <a:rPr lang="en-US" baseline="0" dirty="0"/>
              <a:t> tape at 260 C.</a:t>
            </a:r>
          </a:p>
          <a:p>
            <a:endParaRPr lang="en-US" baseline="0" dirty="0"/>
          </a:p>
          <a:p>
            <a:r>
              <a:rPr lang="en-US" dirty="0"/>
              <a:t>http://www.tibtech.com/conductivity.php</a:t>
            </a:r>
          </a:p>
        </p:txBody>
      </p:sp>
      <p:sp>
        <p:nvSpPr>
          <p:cNvPr id="4" name="Slide Number Placeholder 3"/>
          <p:cNvSpPr>
            <a:spLocks noGrp="1"/>
          </p:cNvSpPr>
          <p:nvPr>
            <p:ph type="sldNum" sz="quarter" idx="10"/>
          </p:nvPr>
        </p:nvSpPr>
        <p:spPr/>
        <p:txBody>
          <a:bodyPr/>
          <a:lstStyle/>
          <a:p>
            <a:fld id="{387D59D9-67CE-42CB-BAA6-10B90D6D4505}" type="slidenum">
              <a:rPr lang="en-US" smtClean="0"/>
              <a:t>4</a:t>
            </a:fld>
            <a:endParaRPr lang="en-US"/>
          </a:p>
        </p:txBody>
      </p:sp>
    </p:spTree>
    <p:extLst>
      <p:ext uri="{BB962C8B-B14F-4D97-AF65-F5344CB8AC3E}">
        <p14:creationId xmlns:p14="http://schemas.microsoft.com/office/powerpoint/2010/main" val="1202622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3ABEB2-6CB2-416A-9AB7-0A1A9A4C101C}"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009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CA7E1C-ADAA-4F3E-A4AA-ACF9C7689581}"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03747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A35C88-3AD7-4A00-9200-23E44C89555B}"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04003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446BF4-282B-4B7B-8BDD-0DFAF925CC1E}"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8721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7131C1-3755-47EF-8F07-FD38F28B7B37}"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432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4E41F3-EA33-4E6A-8D11-F263D355B892}" type="datetime1">
              <a:rPr lang="en-US" smtClean="0"/>
              <a:t>12/5/2016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7975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8C41F3-BD3F-44AC-B424-ED5960CDDA47}" type="datetime1">
              <a:rPr lang="en-US" smtClean="0"/>
              <a:t>12/5/2016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11725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9FF5F5-A73A-45EC-A464-788DC9C42124}" type="datetime1">
              <a:rPr lang="en-US" smtClean="0"/>
              <a:t>12/5/2016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88266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93ADA42-9150-43A1-95AE-611F62BA1AD3}" type="datetime1">
              <a:rPr lang="en-US" smtClean="0"/>
              <a:t>12/5/2016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03123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45A742E-0E41-46C4-B752-2E10CFA789AE}" type="datetime1">
              <a:rPr lang="en-US" smtClean="0"/>
              <a:t>12/5/2016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744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BA73F69-DE38-4704-AE33-44E9E0F4C0B1}" type="datetime1">
              <a:rPr lang="en-US" smtClean="0"/>
              <a:t>12/5/2016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08008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D82A78-D618-4EF8-AC4C-84136D8D02A8}" type="datetime1">
              <a:rPr lang="en-US" smtClean="0"/>
              <a:t>12/5/2016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9E57DC2-970A-4B3E-BB1C-7A09969E49DF}"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656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HIIPER Lab</a:t>
            </a:r>
            <a:br>
              <a:rPr lang="en-US" dirty="0"/>
            </a:br>
            <a:br>
              <a:rPr lang="en-US" sz="4000" dirty="0"/>
            </a:br>
            <a:r>
              <a:rPr lang="en-US" sz="4000" dirty="0"/>
              <a:t>Fall 2016</a:t>
            </a:r>
            <a:br>
              <a:rPr lang="en-US" sz="4000" dirty="0"/>
            </a:br>
            <a:endParaRPr lang="en-US" dirty="0"/>
          </a:p>
        </p:txBody>
      </p:sp>
      <p:sp>
        <p:nvSpPr>
          <p:cNvPr id="3" name="Subtitle 2"/>
          <p:cNvSpPr>
            <a:spLocks noGrp="1"/>
          </p:cNvSpPr>
          <p:nvPr>
            <p:ph type="subTitle" idx="1"/>
          </p:nvPr>
        </p:nvSpPr>
        <p:spPr/>
        <p:txBody>
          <a:bodyPr/>
          <a:lstStyle/>
          <a:p>
            <a:pPr algn="ctr"/>
            <a:r>
              <a:rPr lang="en-US" cap="none" dirty="0">
                <a:solidFill>
                  <a:schemeClr val="tx1"/>
                </a:solidFill>
              </a:rPr>
              <a:t>Kyle Stanevich</a:t>
            </a:r>
          </a:p>
        </p:txBody>
      </p:sp>
      <p:sp>
        <p:nvSpPr>
          <p:cNvPr id="4" name="Slide Number Placeholder 3"/>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486660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Langmuir Probe</a:t>
            </a:r>
          </a:p>
        </p:txBody>
      </p:sp>
      <p:sp>
        <p:nvSpPr>
          <p:cNvPr id="3" name="Content Placeholder 2"/>
          <p:cNvSpPr>
            <a:spLocks noGrp="1"/>
          </p:cNvSpPr>
          <p:nvPr>
            <p:ph idx="1"/>
          </p:nvPr>
        </p:nvSpPr>
        <p:spPr/>
        <p:txBody>
          <a:bodyPr>
            <a:normAutofit/>
          </a:bodyPr>
          <a:lstStyle/>
          <a:p>
            <a:pPr marL="230188" indent="-230188">
              <a:buFont typeface="Arial" panose="020B0604020202020204" pitchFamily="34" charset="0"/>
              <a:buChar char="•"/>
            </a:pPr>
            <a:r>
              <a:rPr lang="en-US" sz="2800" dirty="0"/>
              <a:t>Needed capacitors and inductors that fulfilled the following:</a:t>
            </a:r>
          </a:p>
          <a:p>
            <a:pPr marL="522796" lvl="1" indent="-230188">
              <a:buFont typeface="Arial" panose="020B0604020202020204" pitchFamily="34" charset="0"/>
              <a:buChar char="•"/>
            </a:pPr>
            <a:r>
              <a:rPr lang="en-US" sz="2600" dirty="0"/>
              <a:t>In stock at Grainger or Mouser</a:t>
            </a:r>
          </a:p>
          <a:p>
            <a:pPr marL="522796" lvl="1" indent="-230188">
              <a:buFont typeface="Arial" panose="020B0604020202020204" pitchFamily="34" charset="0"/>
              <a:buChar char="•"/>
            </a:pPr>
            <a:r>
              <a:rPr lang="en-US" sz="2600" dirty="0"/>
              <a:t>Big enough to solder</a:t>
            </a:r>
          </a:p>
          <a:p>
            <a:pPr marL="522796" lvl="1" indent="-230188">
              <a:buFont typeface="Arial" panose="020B0604020202020204" pitchFamily="34" charset="0"/>
              <a:buChar char="•"/>
            </a:pPr>
            <a:r>
              <a:rPr lang="en-US" sz="2600" dirty="0"/>
              <a:t>Matched the resonant frequencies 13.56 and 27.12 MHz</a:t>
            </a:r>
          </a:p>
          <a:p>
            <a:pPr marL="230188" indent="-230188">
              <a:buFont typeface="Arial" panose="020B0604020202020204" pitchFamily="34" charset="0"/>
              <a:buChar char="•"/>
            </a:pPr>
            <a:r>
              <a:rPr lang="en-US" sz="2800" dirty="0"/>
              <a:t>Spreadsheet of possible parts to buy</a:t>
            </a:r>
          </a:p>
          <a:p>
            <a:pPr marL="230188" indent="-230188">
              <a:buFont typeface="Arial" panose="020B0604020202020204" pitchFamily="34" charset="0"/>
              <a:buChar char="•"/>
            </a:pPr>
            <a:r>
              <a:rPr lang="en-US" sz="2800" dirty="0"/>
              <a:t>Test individual parts to find closest match</a:t>
            </a:r>
          </a:p>
        </p:txBody>
      </p:sp>
      <p:sp>
        <p:nvSpPr>
          <p:cNvPr id="4" name="Slide Number Placeholder 3"/>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1663113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Langmuir Probe</a:t>
            </a:r>
          </a:p>
        </p:txBody>
      </p:sp>
      <p:sp>
        <p:nvSpPr>
          <p:cNvPr id="3" name="Content Placeholder 2"/>
          <p:cNvSpPr>
            <a:spLocks noGrp="1"/>
          </p:cNvSpPr>
          <p:nvPr>
            <p:ph idx="1"/>
          </p:nvPr>
        </p:nvSpPr>
        <p:spPr/>
        <p:txBody>
          <a:bodyPr>
            <a:normAutofit/>
          </a:bodyPr>
          <a:lstStyle/>
          <a:p>
            <a:pPr marL="230188" indent="-230188">
              <a:buFont typeface="Arial" panose="020B0604020202020204" pitchFamily="34" charset="0"/>
              <a:buChar char="•"/>
            </a:pPr>
            <a:r>
              <a:rPr lang="en-US" sz="2800" dirty="0"/>
              <a:t>See spreadsheet for more detail (</a:t>
            </a:r>
            <a:r>
              <a:rPr lang="en-US" sz="2800" i="1" dirty="0" err="1"/>
              <a:t>lc</a:t>
            </a:r>
            <a:r>
              <a:rPr lang="en-US" sz="2800" i="1" dirty="0"/>
              <a:t> circuit.xlsx</a:t>
            </a:r>
            <a:r>
              <a:rPr lang="en-US" sz="2800" dirty="0"/>
              <a:t>)</a:t>
            </a:r>
          </a:p>
          <a:p>
            <a:pPr marL="230188" indent="-230188">
              <a:buFont typeface="Arial" panose="020B0604020202020204" pitchFamily="34" charset="0"/>
              <a:buChar char="•"/>
            </a:pPr>
            <a:r>
              <a:rPr lang="en-US" sz="2800" dirty="0"/>
              <a:t>C = 51 pF</a:t>
            </a:r>
          </a:p>
          <a:p>
            <a:pPr marL="230188" indent="-230188">
              <a:buFont typeface="Arial" panose="020B0604020202020204" pitchFamily="34" charset="0"/>
              <a:buChar char="•"/>
            </a:pPr>
            <a:r>
              <a:rPr lang="en-US" sz="2800" dirty="0"/>
              <a:t>I = 680 </a:t>
            </a:r>
            <a:r>
              <a:rPr lang="en-US" sz="2800" dirty="0" err="1"/>
              <a:t>nH</a:t>
            </a:r>
            <a:r>
              <a:rPr lang="en-US" sz="2800" dirty="0"/>
              <a:t> and 2.7 </a:t>
            </a:r>
            <a:r>
              <a:rPr lang="en-US" sz="2800" dirty="0" err="1"/>
              <a:t>μH</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2012396795"/>
              </p:ext>
            </p:extLst>
          </p:nvPr>
        </p:nvGraphicFramePr>
        <p:xfrm>
          <a:off x="873443" y="3468162"/>
          <a:ext cx="10506074" cy="2766481"/>
        </p:xfrm>
        <a:graphic>
          <a:graphicData uri="http://schemas.openxmlformats.org/drawingml/2006/table">
            <a:tbl>
              <a:tblPr firstRow="1">
                <a:tableStyleId>{69012ECD-51FC-41F1-AA8D-1B2483CD663E}</a:tableStyleId>
              </a:tblPr>
              <a:tblGrid>
                <a:gridCol w="1969888">
                  <a:extLst>
                    <a:ext uri="{9D8B030D-6E8A-4147-A177-3AD203B41FA5}">
                      <a16:colId xmlns:a16="http://schemas.microsoft.com/office/drawing/2014/main" val="467320828"/>
                    </a:ext>
                  </a:extLst>
                </a:gridCol>
                <a:gridCol w="1969888">
                  <a:extLst>
                    <a:ext uri="{9D8B030D-6E8A-4147-A177-3AD203B41FA5}">
                      <a16:colId xmlns:a16="http://schemas.microsoft.com/office/drawing/2014/main" val="1578528171"/>
                    </a:ext>
                  </a:extLst>
                </a:gridCol>
                <a:gridCol w="2298205">
                  <a:extLst>
                    <a:ext uri="{9D8B030D-6E8A-4147-A177-3AD203B41FA5}">
                      <a16:colId xmlns:a16="http://schemas.microsoft.com/office/drawing/2014/main" val="4230348709"/>
                    </a:ext>
                  </a:extLst>
                </a:gridCol>
                <a:gridCol w="2298205">
                  <a:extLst>
                    <a:ext uri="{9D8B030D-6E8A-4147-A177-3AD203B41FA5}">
                      <a16:colId xmlns:a16="http://schemas.microsoft.com/office/drawing/2014/main" val="372554577"/>
                    </a:ext>
                  </a:extLst>
                </a:gridCol>
                <a:gridCol w="1969888">
                  <a:extLst>
                    <a:ext uri="{9D8B030D-6E8A-4147-A177-3AD203B41FA5}">
                      <a16:colId xmlns:a16="http://schemas.microsoft.com/office/drawing/2014/main" val="2845564188"/>
                    </a:ext>
                  </a:extLst>
                </a:gridCol>
              </a:tblGrid>
              <a:tr h="752351">
                <a:tc>
                  <a:txBody>
                    <a:bodyPr/>
                    <a:lstStyle/>
                    <a:p>
                      <a:pPr marL="57150" indent="-57150" algn="ctr" fontAlgn="b"/>
                      <a:r>
                        <a:rPr lang="en-US" sz="2000" u="none" strike="noStrike" dirty="0">
                          <a:effectLst/>
                        </a:rPr>
                        <a:t>C available (pF)</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L required(</a:t>
                      </a:r>
                      <a:r>
                        <a:rPr lang="en-US" sz="2000" u="none" strike="noStrike" dirty="0" err="1">
                          <a:effectLst/>
                        </a:rPr>
                        <a:t>nH</a:t>
                      </a:r>
                      <a:r>
                        <a:rPr lang="en-US" sz="2000" u="none" strike="noStrike" dirty="0">
                          <a:effectLst/>
                        </a:rPr>
                        <a:t>)</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Found inductor (</a:t>
                      </a:r>
                      <a:r>
                        <a:rPr lang="en-US" sz="2000" u="none" strike="noStrike" dirty="0" err="1">
                          <a:effectLst/>
                        </a:rPr>
                        <a:t>nH</a:t>
                      </a:r>
                      <a:r>
                        <a:rPr lang="en-US" sz="2000" u="none" strike="noStrike" dirty="0">
                          <a:effectLst/>
                        </a:rPr>
                        <a:t>)</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f using found inductor</a:t>
                      </a:r>
                      <a:r>
                        <a:rPr lang="en-US" sz="2000" u="none" strike="noStrike" baseline="0" dirty="0">
                          <a:effectLst/>
                        </a:rPr>
                        <a:t> </a:t>
                      </a:r>
                      <a:r>
                        <a:rPr lang="en-US" sz="2000" u="none" strike="noStrike" dirty="0">
                          <a:effectLst/>
                        </a:rPr>
                        <a:t>(MHz)</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Minimum</a:t>
                      </a:r>
                      <a:r>
                        <a:rPr lang="en-US" sz="2000" u="none" strike="noStrike" baseline="0" dirty="0">
                          <a:effectLst/>
                        </a:rPr>
                        <a:t> tolerance needed</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1163450"/>
                  </a:ext>
                </a:extLst>
              </a:tr>
              <a:tr h="402826">
                <a:tc>
                  <a:txBody>
                    <a:bodyPr/>
                    <a:lstStyle/>
                    <a:p>
                      <a:pPr algn="ctr" fontAlgn="b"/>
                      <a:r>
                        <a:rPr lang="en-US" sz="2000" u="none" strike="noStrike" dirty="0">
                          <a:effectLst/>
                        </a:rPr>
                        <a:t>47</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732.76</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750</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26.81</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9694503"/>
                  </a:ext>
                </a:extLst>
              </a:tr>
              <a:tr h="402826">
                <a:tc>
                  <a:txBody>
                    <a:bodyPr/>
                    <a:lstStyle/>
                    <a:p>
                      <a:pPr algn="ctr" fontAlgn="b"/>
                      <a:r>
                        <a:rPr lang="en-US" sz="2000" u="none" strike="noStrike" dirty="0">
                          <a:effectLst/>
                        </a:rPr>
                        <a:t>50</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688.80</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680</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27.29</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3811986"/>
                  </a:ext>
                </a:extLst>
              </a:tr>
              <a:tr h="402826">
                <a:tc>
                  <a:txBody>
                    <a:bodyPr/>
                    <a:lstStyle/>
                    <a:p>
                      <a:pPr algn="ctr" fontAlgn="b"/>
                      <a:r>
                        <a:rPr lang="en-US" sz="2000" b="1" u="none" strike="noStrike" dirty="0">
                          <a:solidFill>
                            <a:srgbClr val="FF0000"/>
                          </a:solidFill>
                          <a:effectLst/>
                        </a:rPr>
                        <a:t>51</a:t>
                      </a:r>
                      <a:endParaRPr lang="en-US" sz="2000" b="1" i="0" u="none" strike="noStrike" dirty="0">
                        <a:solidFill>
                          <a:srgbClr val="FF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a:solidFill>
                            <a:srgbClr val="FF0000"/>
                          </a:solidFill>
                          <a:effectLst/>
                        </a:rPr>
                        <a:t>675.29</a:t>
                      </a:r>
                      <a:endParaRPr lang="en-US" sz="2000" b="1" i="0" u="none" strike="noStrike">
                        <a:solidFill>
                          <a:srgbClr val="FF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solidFill>
                            <a:srgbClr val="FF0000"/>
                          </a:solidFill>
                          <a:effectLst/>
                        </a:rPr>
                        <a:t>680</a:t>
                      </a:r>
                      <a:endParaRPr lang="en-US" sz="2000" b="1" i="0" u="none" strike="noStrike" dirty="0">
                        <a:solidFill>
                          <a:srgbClr val="FF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a:solidFill>
                            <a:srgbClr val="FF0000"/>
                          </a:solidFill>
                          <a:effectLst/>
                        </a:rPr>
                        <a:t>27.03</a:t>
                      </a:r>
                      <a:endParaRPr lang="en-US" sz="2000" b="1" i="0" u="none" strike="noStrike">
                        <a:solidFill>
                          <a:srgbClr val="FF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solidFill>
                            <a:srgbClr val="FF0000"/>
                          </a:solidFill>
                          <a:effectLst/>
                        </a:rPr>
                        <a:t>1%</a:t>
                      </a:r>
                      <a:endParaRPr lang="en-US" sz="2000" b="1" i="0" u="none" strike="noStrike" dirty="0">
                        <a:solidFill>
                          <a:srgbClr val="FF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151521"/>
                  </a:ext>
                </a:extLst>
              </a:tr>
              <a:tr h="402826">
                <a:tc>
                  <a:txBody>
                    <a:bodyPr/>
                    <a:lstStyle/>
                    <a:p>
                      <a:pPr algn="ctr" fontAlgn="b"/>
                      <a:r>
                        <a:rPr lang="en-US" sz="2000" u="none" strike="noStrike" dirty="0">
                          <a:effectLst/>
                        </a:rPr>
                        <a:t>56</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615.00</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620</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27.01</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66425"/>
                  </a:ext>
                </a:extLst>
              </a:tr>
              <a:tr h="402826">
                <a:tc>
                  <a:txBody>
                    <a:bodyPr/>
                    <a:lstStyle/>
                    <a:p>
                      <a:pPr algn="ctr" fontAlgn="b"/>
                      <a:r>
                        <a:rPr lang="en-US" sz="2000" u="none" strike="noStrike" dirty="0">
                          <a:effectLst/>
                        </a:rPr>
                        <a:t>62</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effectLst/>
                        </a:rPr>
                        <a:t>555.48</a:t>
                      </a:r>
                      <a:endParaRPr lang="en-US" sz="20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560</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27.01</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8462041"/>
                  </a:ext>
                </a:extLst>
              </a:tr>
            </a:tbl>
          </a:graphicData>
        </a:graphic>
      </p:graphicFrame>
      <p:sp>
        <p:nvSpPr>
          <p:cNvPr id="5" name="Slide Number Placeholder 4"/>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393336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Network</a:t>
            </a:r>
          </a:p>
        </p:txBody>
      </p:sp>
      <p:sp>
        <p:nvSpPr>
          <p:cNvPr id="3" name="Content Placeholder 2"/>
          <p:cNvSpPr>
            <a:spLocks noGrp="1"/>
          </p:cNvSpPr>
          <p:nvPr>
            <p:ph idx="1"/>
          </p:nvPr>
        </p:nvSpPr>
        <p:spPr>
          <a:xfrm>
            <a:off x="1097281" y="1845734"/>
            <a:ext cx="3846194" cy="4821766"/>
          </a:xfrm>
        </p:spPr>
        <p:txBody>
          <a:bodyPr>
            <a:normAutofit/>
          </a:bodyPr>
          <a:lstStyle/>
          <a:p>
            <a:pPr marL="230188" indent="-230188">
              <a:buFont typeface="Arial" panose="020B0604020202020204" pitchFamily="34" charset="0"/>
              <a:buChar char="•"/>
            </a:pPr>
            <a:r>
              <a:rPr lang="en-US" sz="2800" dirty="0"/>
              <a:t>Tune and load capacitors</a:t>
            </a:r>
          </a:p>
          <a:p>
            <a:pPr marL="522796" lvl="1" indent="-230188">
              <a:buFont typeface="Arial" panose="020B0604020202020204" pitchFamily="34" charset="0"/>
              <a:buChar char="•"/>
            </a:pPr>
            <a:r>
              <a:rPr lang="en-US" sz="2600" dirty="0"/>
              <a:t>C1 – load (shunt)</a:t>
            </a:r>
          </a:p>
          <a:p>
            <a:pPr marL="522796" lvl="1" indent="-230188">
              <a:buFont typeface="Arial" panose="020B0604020202020204" pitchFamily="34" charset="0"/>
              <a:buChar char="•"/>
            </a:pPr>
            <a:r>
              <a:rPr lang="en-US" sz="2600" dirty="0"/>
              <a:t>C2 – tune</a:t>
            </a:r>
          </a:p>
          <a:p>
            <a:pPr marL="230188" indent="-230188">
              <a:buFont typeface="Arial" panose="020B0604020202020204" pitchFamily="34" charset="0"/>
              <a:buChar char="•"/>
            </a:pPr>
            <a:r>
              <a:rPr lang="en-US" sz="2800" dirty="0"/>
              <a:t>Adjust tune and load to minimize reflected power</a:t>
            </a:r>
          </a:p>
          <a:p>
            <a:pPr marL="230188" indent="-230188">
              <a:buFont typeface="Arial" panose="020B0604020202020204" pitchFamily="34" charset="0"/>
              <a:buChar char="•"/>
            </a:pPr>
            <a:r>
              <a:rPr lang="en-US" sz="2800" dirty="0"/>
              <a:t>Inductance changes with the addition of the magnetic field and IEC grid</a:t>
            </a:r>
          </a:p>
          <a:p>
            <a:pPr marL="230188" indent="-230188">
              <a:buFont typeface="Arial" panose="020B0604020202020204" pitchFamily="34" charset="0"/>
              <a:buChar char="•"/>
            </a:pPr>
            <a:endParaRPr lang="en-US" sz="2800" dirty="0"/>
          </a:p>
        </p:txBody>
      </p:sp>
      <p:pic>
        <p:nvPicPr>
          <p:cNvPr id="4" name="Picture 3"/>
          <p:cNvPicPr>
            <a:picLocks noChangeAspect="1"/>
          </p:cNvPicPr>
          <p:nvPr/>
        </p:nvPicPr>
        <p:blipFill>
          <a:blip r:embed="rId2"/>
          <a:stretch>
            <a:fillRect/>
          </a:stretch>
        </p:blipFill>
        <p:spPr>
          <a:xfrm>
            <a:off x="5276849" y="2697692"/>
            <a:ext cx="6915151" cy="2689225"/>
          </a:xfrm>
          <a:prstGeom prst="rect">
            <a:avLst/>
          </a:prstGeom>
        </p:spPr>
      </p:pic>
      <p:sp>
        <p:nvSpPr>
          <p:cNvPr id="5" name="TextBox 4"/>
          <p:cNvSpPr txBox="1"/>
          <p:nvPr/>
        </p:nvSpPr>
        <p:spPr>
          <a:xfrm>
            <a:off x="7400925" y="4513792"/>
            <a:ext cx="611065" cy="584775"/>
          </a:xfrm>
          <a:prstGeom prst="rect">
            <a:avLst/>
          </a:prstGeom>
          <a:noFill/>
        </p:spPr>
        <p:txBody>
          <a:bodyPr wrap="none" rtlCol="0">
            <a:spAutoFit/>
          </a:bodyPr>
          <a:lstStyle/>
          <a:p>
            <a:r>
              <a:rPr lang="en-US" sz="3200" b="1" dirty="0"/>
              <a:t>C1</a:t>
            </a:r>
          </a:p>
        </p:txBody>
      </p:sp>
      <p:sp>
        <p:nvSpPr>
          <p:cNvPr id="6" name="TextBox 5"/>
          <p:cNvSpPr txBox="1"/>
          <p:nvPr/>
        </p:nvSpPr>
        <p:spPr>
          <a:xfrm>
            <a:off x="8011990" y="3457529"/>
            <a:ext cx="611065" cy="584775"/>
          </a:xfrm>
          <a:prstGeom prst="rect">
            <a:avLst/>
          </a:prstGeom>
          <a:noFill/>
        </p:spPr>
        <p:txBody>
          <a:bodyPr wrap="none" rtlCol="0">
            <a:spAutoFit/>
          </a:bodyPr>
          <a:lstStyle/>
          <a:p>
            <a:r>
              <a:rPr lang="en-US" sz="3200" b="1" dirty="0"/>
              <a:t>C2</a:t>
            </a:r>
          </a:p>
        </p:txBody>
      </p:sp>
      <p:sp>
        <p:nvSpPr>
          <p:cNvPr id="7" name="Slide Number Placeholder 6"/>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338168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pPr marL="230188" indent="-230188">
              <a:buFont typeface="Arial" panose="020B0604020202020204" pitchFamily="34" charset="0"/>
              <a:buChar char="•"/>
            </a:pPr>
            <a:r>
              <a:rPr lang="en-US" sz="2800" dirty="0"/>
              <a:t>Reilly, M.P. (2009). Three Dimensional Imaging of Helicon Wave Fields via Magnetic Induction Probes.</a:t>
            </a:r>
          </a:p>
          <a:p>
            <a:pPr marL="230188" indent="-230188">
              <a:buFont typeface="Arial" panose="020B0604020202020204" pitchFamily="34" charset="0"/>
              <a:buChar char="•"/>
            </a:pPr>
            <a:r>
              <a:rPr lang="en-US" sz="2800" dirty="0"/>
              <a:t>Chen, F.F., &amp; Light, M. (1994). Helicon wave excitation with helical antennas.</a:t>
            </a:r>
          </a:p>
          <a:p>
            <a:pPr marL="230188" indent="-230188">
              <a:buFont typeface="Arial" panose="020B0604020202020204" pitchFamily="34" charset="0"/>
              <a:buChar char="•"/>
            </a:pPr>
            <a:r>
              <a:rPr lang="en-US" sz="2800" dirty="0"/>
              <a:t>Photos taken by Drew</a:t>
            </a:r>
          </a:p>
          <a:p>
            <a:pPr marL="230188" indent="-230188">
              <a:buFont typeface="Arial" panose="020B0604020202020204" pitchFamily="34" charset="0"/>
              <a:buChar char="•"/>
            </a:pPr>
            <a:r>
              <a:rPr lang="en-US" sz="2800" dirty="0"/>
              <a:t>MODEL MTK-600 Equipment manual</a:t>
            </a:r>
          </a:p>
          <a:p>
            <a:pPr marL="230188" indent="-230188">
              <a:buFont typeface="Arial" panose="020B0604020202020204" pitchFamily="34" charset="0"/>
              <a:buChar char="•"/>
            </a:pP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837187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pPr marL="230188" indent="-230188">
              <a:buFont typeface="Arial" panose="020B0604020202020204" pitchFamily="34" charset="0"/>
              <a:buChar char="•"/>
            </a:pPr>
            <a:r>
              <a:rPr lang="en-US" sz="2800" dirty="0"/>
              <a:t>Helicon tube</a:t>
            </a:r>
          </a:p>
          <a:p>
            <a:pPr marL="230188" indent="-230188">
              <a:buFont typeface="Arial" panose="020B0604020202020204" pitchFamily="34" charset="0"/>
              <a:buChar char="•"/>
            </a:pPr>
            <a:r>
              <a:rPr lang="en-US" sz="2800" dirty="0"/>
              <a:t>Langmuir probe</a:t>
            </a:r>
          </a:p>
          <a:p>
            <a:pPr marL="230188" indent="-230188">
              <a:buFont typeface="Arial" panose="020B0604020202020204" pitchFamily="34" charset="0"/>
              <a:buChar char="•"/>
            </a:pPr>
            <a:r>
              <a:rPr lang="en-US" sz="2800" dirty="0"/>
              <a:t>RF power supply/Matching network</a:t>
            </a:r>
          </a:p>
          <a:p>
            <a:pPr marL="230188" indent="-230188">
              <a:buFont typeface="Arial" panose="020B0604020202020204" pitchFamily="34" charset="0"/>
              <a:buChar char="•"/>
            </a:pPr>
            <a:r>
              <a:rPr lang="en-US" sz="2800" dirty="0"/>
              <a:t>Miscellaneous lab tasks</a:t>
            </a:r>
          </a:p>
        </p:txBody>
      </p:sp>
      <p:sp>
        <p:nvSpPr>
          <p:cNvPr id="4" name="Slide Number Placeholder 3"/>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616019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Helicon Antenna</a:t>
            </a:r>
          </a:p>
        </p:txBody>
      </p:sp>
      <p:sp>
        <p:nvSpPr>
          <p:cNvPr id="3" name="Content Placeholder 2"/>
          <p:cNvSpPr>
            <a:spLocks noGrp="1"/>
          </p:cNvSpPr>
          <p:nvPr>
            <p:ph idx="1"/>
          </p:nvPr>
        </p:nvSpPr>
        <p:spPr/>
        <p:txBody>
          <a:bodyPr>
            <a:normAutofit/>
          </a:bodyPr>
          <a:lstStyle/>
          <a:p>
            <a:pPr marL="230188" indent="-230188">
              <a:buFont typeface="Arial" panose="020B0604020202020204" pitchFamily="34" charset="0"/>
              <a:buChar char="•"/>
            </a:pPr>
            <a:r>
              <a:rPr lang="en-US" sz="2800" dirty="0"/>
              <a:t>Wrap a new Helicon</a:t>
            </a:r>
          </a:p>
          <a:p>
            <a:pPr marL="230188" indent="-230188">
              <a:buFont typeface="Arial" panose="020B0604020202020204" pitchFamily="34" charset="0"/>
              <a:buChar char="•"/>
            </a:pPr>
            <a:r>
              <a:rPr lang="en-US" sz="2800" dirty="0"/>
              <a:t>Match old design</a:t>
            </a:r>
          </a:p>
          <a:p>
            <a:pPr marL="230188" indent="-230188">
              <a:buFont typeface="Arial" panose="020B0604020202020204" pitchFamily="34" charset="0"/>
              <a:buChar char="•"/>
            </a:pPr>
            <a:r>
              <a:rPr lang="en-US" sz="2800" dirty="0"/>
              <a:t>More symmetrical</a:t>
            </a:r>
          </a:p>
          <a:p>
            <a:pPr marL="230188" indent="-230188">
              <a:buFont typeface="Arial" panose="020B0604020202020204" pitchFamily="34" charset="0"/>
              <a:buChar char="•"/>
            </a:pPr>
            <a:r>
              <a:rPr lang="en-US" sz="2800" dirty="0"/>
              <a:t>Thermal protection</a:t>
            </a:r>
          </a:p>
          <a:p>
            <a:pPr marL="230188" indent="-230188">
              <a:buFont typeface="Arial" panose="020B0604020202020204" pitchFamily="34" charset="0"/>
              <a:buChar char="•"/>
            </a:pPr>
            <a:r>
              <a:rPr lang="en-US" sz="2800" dirty="0"/>
              <a:t>Electrical protection</a:t>
            </a:r>
          </a:p>
        </p:txBody>
      </p:sp>
      <p:pic>
        <p:nvPicPr>
          <p:cNvPr id="4" name="Picture 3"/>
          <p:cNvPicPr>
            <a:picLocks noChangeAspect="1"/>
          </p:cNvPicPr>
          <p:nvPr/>
        </p:nvPicPr>
        <p:blipFill rotWithShape="1">
          <a:blip r:embed="rId3"/>
          <a:srcRect t="15376" b="27328"/>
          <a:stretch/>
        </p:blipFill>
        <p:spPr>
          <a:xfrm>
            <a:off x="4543247" y="1845734"/>
            <a:ext cx="7648753" cy="3286897"/>
          </a:xfrm>
          <a:prstGeom prst="rect">
            <a:avLst/>
          </a:prstGeom>
        </p:spPr>
      </p:pic>
      <p:sp>
        <p:nvSpPr>
          <p:cNvPr id="5" name="Slide Number Placeholder 4"/>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750914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Helicon Antenna</a:t>
            </a:r>
          </a:p>
        </p:txBody>
      </p:sp>
      <p:sp>
        <p:nvSpPr>
          <p:cNvPr id="3" name="Content Placeholder 2"/>
          <p:cNvSpPr>
            <a:spLocks noGrp="1"/>
          </p:cNvSpPr>
          <p:nvPr>
            <p:ph idx="1"/>
          </p:nvPr>
        </p:nvSpPr>
        <p:spPr/>
        <p:txBody>
          <a:bodyPr>
            <a:normAutofit/>
          </a:bodyPr>
          <a:lstStyle/>
          <a:p>
            <a:pPr marL="230188" indent="-230188">
              <a:buFont typeface="Arial" panose="020B0604020202020204" pitchFamily="34" charset="0"/>
              <a:buChar char="•"/>
            </a:pPr>
            <a:r>
              <a:rPr lang="en-US" sz="2800" dirty="0"/>
              <a:t>First attempt was wrapped in opposite direction</a:t>
            </a:r>
          </a:p>
          <a:p>
            <a:pPr marL="230188" indent="-230188">
              <a:buFont typeface="Arial" panose="020B0604020202020204" pitchFamily="34" charset="0"/>
              <a:buChar char="•"/>
            </a:pPr>
            <a:r>
              <a:rPr lang="en-US" sz="2800" dirty="0"/>
              <a:t>Hard to work with copper strap</a:t>
            </a:r>
          </a:p>
          <a:p>
            <a:pPr marL="230188" indent="-230188">
              <a:buFont typeface="Arial" panose="020B0604020202020204" pitchFamily="34" charset="0"/>
              <a:buChar char="•"/>
            </a:pPr>
            <a:r>
              <a:rPr lang="en-US" sz="2800" dirty="0"/>
              <a:t>Used brass over stainless steel nuts and bolts</a:t>
            </a:r>
          </a:p>
          <a:p>
            <a:pPr marL="522796" lvl="1" indent="-230188">
              <a:buFont typeface="Arial" panose="020B0604020202020204" pitchFamily="34" charset="0"/>
              <a:buChar char="•"/>
            </a:pPr>
            <a:r>
              <a:rPr lang="en-US" sz="2600" dirty="0"/>
              <a:t>Better conductivity</a:t>
            </a:r>
          </a:p>
          <a:p>
            <a:pPr marL="522796" lvl="1" indent="-230188">
              <a:buFont typeface="Arial" panose="020B0604020202020204" pitchFamily="34" charset="0"/>
              <a:buChar char="•"/>
            </a:pPr>
            <a:r>
              <a:rPr lang="en-US" sz="2600" dirty="0"/>
              <a:t>Lower melting point</a:t>
            </a:r>
          </a:p>
        </p:txBody>
      </p:sp>
      <p:pic>
        <p:nvPicPr>
          <p:cNvPr id="4" name="Picture 3"/>
          <p:cNvPicPr>
            <a:picLocks noChangeAspect="1"/>
          </p:cNvPicPr>
          <p:nvPr/>
        </p:nvPicPr>
        <p:blipFill rotWithShape="1">
          <a:blip r:embed="rId3"/>
          <a:srcRect t="19291" b="24685"/>
          <a:stretch/>
        </p:blipFill>
        <p:spPr>
          <a:xfrm>
            <a:off x="5329881" y="3450361"/>
            <a:ext cx="6862119" cy="2883352"/>
          </a:xfrm>
          <a:prstGeom prst="rect">
            <a:avLst/>
          </a:prstGeom>
        </p:spPr>
      </p:pic>
      <p:sp>
        <p:nvSpPr>
          <p:cNvPr id="5" name="Slide Number Placeholder 4"/>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2656770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Helicon Antenna</a:t>
            </a:r>
          </a:p>
        </p:txBody>
      </p:sp>
      <p:sp>
        <p:nvSpPr>
          <p:cNvPr id="3" name="Content Placeholder 2"/>
          <p:cNvSpPr>
            <a:spLocks noGrp="1"/>
          </p:cNvSpPr>
          <p:nvPr>
            <p:ph idx="1"/>
          </p:nvPr>
        </p:nvSpPr>
        <p:spPr>
          <a:xfrm>
            <a:off x="1097280" y="1845734"/>
            <a:ext cx="6179820" cy="4023360"/>
          </a:xfrm>
        </p:spPr>
        <p:txBody>
          <a:bodyPr>
            <a:normAutofit/>
          </a:bodyPr>
          <a:lstStyle/>
          <a:p>
            <a:pPr marL="230188" indent="-230188">
              <a:buFont typeface="Arial" panose="020B0604020202020204" pitchFamily="34" charset="0"/>
              <a:buChar char="•"/>
            </a:pPr>
            <a:r>
              <a:rPr lang="en-US" sz="2600" dirty="0"/>
              <a:t>There are alternative antenna designs</a:t>
            </a:r>
          </a:p>
          <a:p>
            <a:pPr marL="522796" lvl="1" indent="-230188">
              <a:buFont typeface="Arial" panose="020B0604020202020204" pitchFamily="34" charset="0"/>
              <a:buChar char="•"/>
            </a:pPr>
            <a:r>
              <a:rPr lang="en-US" sz="2200" dirty="0"/>
              <a:t>We use ½ turn Twisted Nagoya</a:t>
            </a:r>
          </a:p>
          <a:p>
            <a:pPr marL="230188" indent="-230188">
              <a:buFont typeface="Arial" panose="020B0604020202020204" pitchFamily="34" charset="0"/>
              <a:buChar char="•"/>
            </a:pPr>
            <a:r>
              <a:rPr lang="en-US" sz="2400" dirty="0"/>
              <a:t>7 inches between outer edges of strap</a:t>
            </a:r>
          </a:p>
          <a:p>
            <a:pPr marL="230188" indent="-230188">
              <a:buFont typeface="Arial" panose="020B0604020202020204" pitchFamily="34" charset="0"/>
              <a:buChar char="•"/>
            </a:pPr>
            <a:r>
              <a:rPr lang="en-US" sz="2400" dirty="0"/>
              <a:t>~1.5 inch diameter quartz tube</a:t>
            </a:r>
          </a:p>
          <a:p>
            <a:pPr marL="230188" indent="-230188">
              <a:buFont typeface="Arial" panose="020B0604020202020204" pitchFamily="34" charset="0"/>
              <a:buChar char="•"/>
            </a:pPr>
            <a:endParaRPr lang="en-US" sz="2400" dirty="0"/>
          </a:p>
        </p:txBody>
      </p:sp>
      <p:pic>
        <p:nvPicPr>
          <p:cNvPr id="4" name="Picture 3"/>
          <p:cNvPicPr>
            <a:picLocks noChangeAspect="1"/>
          </p:cNvPicPr>
          <p:nvPr/>
        </p:nvPicPr>
        <p:blipFill>
          <a:blip r:embed="rId2"/>
          <a:stretch>
            <a:fillRect/>
          </a:stretch>
        </p:blipFill>
        <p:spPr>
          <a:xfrm>
            <a:off x="7124700" y="0"/>
            <a:ext cx="5067300" cy="1703737"/>
          </a:xfrm>
          <a:prstGeom prst="rect">
            <a:avLst/>
          </a:prstGeom>
        </p:spPr>
      </p:pic>
      <p:pic>
        <p:nvPicPr>
          <p:cNvPr id="5" name="Picture 4"/>
          <p:cNvPicPr>
            <a:picLocks noChangeAspect="1"/>
          </p:cNvPicPr>
          <p:nvPr/>
        </p:nvPicPr>
        <p:blipFill rotWithShape="1">
          <a:blip r:embed="rId3"/>
          <a:srcRect t="20971" b="12940"/>
          <a:stretch/>
        </p:blipFill>
        <p:spPr>
          <a:xfrm>
            <a:off x="5886450" y="3208867"/>
            <a:ext cx="6305550" cy="3125455"/>
          </a:xfrm>
          <a:prstGeom prst="rect">
            <a:avLst/>
          </a:prstGeom>
        </p:spPr>
      </p:pic>
      <p:sp>
        <p:nvSpPr>
          <p:cNvPr id="6" name="Slide Number Placeholder 5"/>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2791673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Helicon Antenna</a:t>
            </a:r>
          </a:p>
        </p:txBody>
      </p:sp>
      <p:sp>
        <p:nvSpPr>
          <p:cNvPr id="3" name="Content Placeholder 2"/>
          <p:cNvSpPr>
            <a:spLocks noGrp="1"/>
          </p:cNvSpPr>
          <p:nvPr>
            <p:ph idx="1"/>
          </p:nvPr>
        </p:nvSpPr>
        <p:spPr>
          <a:xfrm>
            <a:off x="1097280" y="1845734"/>
            <a:ext cx="6179820" cy="4023360"/>
          </a:xfrm>
        </p:spPr>
        <p:txBody>
          <a:bodyPr>
            <a:normAutofit/>
          </a:bodyPr>
          <a:lstStyle/>
          <a:p>
            <a:pPr marL="230188" indent="-230188">
              <a:buFont typeface="Arial" panose="020B0604020202020204" pitchFamily="34" charset="0"/>
              <a:buChar char="•"/>
            </a:pPr>
            <a:r>
              <a:rPr lang="en-US" sz="2600" dirty="0"/>
              <a:t>Left hand vs right hand antenna</a:t>
            </a:r>
          </a:p>
          <a:p>
            <a:pPr marL="522796" lvl="1" indent="-230188">
              <a:buFont typeface="Arial" panose="020B0604020202020204" pitchFamily="34" charset="0"/>
              <a:buChar char="•"/>
            </a:pPr>
            <a:r>
              <a:rPr lang="en-US" sz="2400" dirty="0"/>
              <a:t>Direction of magnetic field (B)</a:t>
            </a:r>
          </a:p>
          <a:p>
            <a:pPr marL="522796" lvl="1" indent="-230188">
              <a:buFont typeface="Arial" panose="020B0604020202020204" pitchFamily="34" charset="0"/>
              <a:buChar char="•"/>
            </a:pPr>
            <a:r>
              <a:rPr lang="en-US" sz="2400" dirty="0"/>
              <a:t>Direction of helicon wave (k)</a:t>
            </a:r>
          </a:p>
          <a:p>
            <a:pPr marL="230188" indent="-230188">
              <a:buFont typeface="Arial" panose="020B0604020202020204" pitchFamily="34" charset="0"/>
              <a:buChar char="•"/>
            </a:pPr>
            <a:r>
              <a:rPr lang="en-US" sz="2600" dirty="0"/>
              <a:t>R with k parallel to B and L with k opposite B are equivalent (m=+1)</a:t>
            </a:r>
          </a:p>
          <a:p>
            <a:pPr marL="522796" lvl="1" indent="-230188">
              <a:buFont typeface="Arial" panose="020B0604020202020204" pitchFamily="34" charset="0"/>
              <a:buChar char="•"/>
            </a:pPr>
            <a:r>
              <a:rPr lang="en-US" sz="2400" dirty="0"/>
              <a:t>Cannot switch direction of B easily</a:t>
            </a:r>
          </a:p>
        </p:txBody>
      </p:sp>
      <p:grpSp>
        <p:nvGrpSpPr>
          <p:cNvPr id="14" name="Group 13"/>
          <p:cNvGrpSpPr/>
          <p:nvPr/>
        </p:nvGrpSpPr>
        <p:grpSpPr>
          <a:xfrm>
            <a:off x="7371598" y="1845734"/>
            <a:ext cx="4734677" cy="4295005"/>
            <a:chOff x="7371598" y="1845734"/>
            <a:chExt cx="4734677" cy="4295005"/>
          </a:xfrm>
        </p:grpSpPr>
        <p:pic>
          <p:nvPicPr>
            <p:cNvPr id="7" name="Picture 6"/>
            <p:cNvPicPr>
              <a:picLocks noChangeAspect="1"/>
            </p:cNvPicPr>
            <p:nvPr/>
          </p:nvPicPr>
          <p:blipFill>
            <a:blip r:embed="rId2"/>
            <a:stretch>
              <a:fillRect/>
            </a:stretch>
          </p:blipFill>
          <p:spPr>
            <a:xfrm>
              <a:off x="7371598" y="2387889"/>
              <a:ext cx="4734677" cy="3752850"/>
            </a:xfrm>
            <a:prstGeom prst="rect">
              <a:avLst/>
            </a:prstGeom>
          </p:spPr>
        </p:pic>
        <p:cxnSp>
          <p:nvCxnSpPr>
            <p:cNvPr id="9" name="Straight Arrow Connector 8"/>
            <p:cNvCxnSpPr/>
            <p:nvPr/>
          </p:nvCxnSpPr>
          <p:spPr>
            <a:xfrm>
              <a:off x="8183880" y="2138121"/>
              <a:ext cx="2240280" cy="1"/>
            </a:xfrm>
            <a:prstGeom prst="straightConnector1">
              <a:avLst/>
            </a:prstGeom>
            <a:ln w="57150" cap="flat" cmpd="sng" algn="ctr">
              <a:solidFill>
                <a:schemeClr val="tx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7768382" y="1845734"/>
              <a:ext cx="415498" cy="584775"/>
            </a:xfrm>
            <a:prstGeom prst="rect">
              <a:avLst/>
            </a:prstGeom>
            <a:noFill/>
          </p:spPr>
          <p:txBody>
            <a:bodyPr wrap="none" rtlCol="0">
              <a:spAutoFit/>
            </a:bodyPr>
            <a:lstStyle/>
            <a:p>
              <a:r>
                <a:rPr lang="en-US" sz="3200" b="1" dirty="0"/>
                <a:t>B</a:t>
              </a:r>
            </a:p>
          </p:txBody>
        </p:sp>
        <p:sp>
          <p:nvSpPr>
            <p:cNvPr id="13" name="TextBox 12"/>
            <p:cNvSpPr txBox="1"/>
            <p:nvPr/>
          </p:nvSpPr>
          <p:spPr>
            <a:xfrm>
              <a:off x="10770448" y="1953455"/>
              <a:ext cx="1170513" cy="369332"/>
            </a:xfrm>
            <a:prstGeom prst="rect">
              <a:avLst/>
            </a:prstGeom>
            <a:noFill/>
          </p:spPr>
          <p:txBody>
            <a:bodyPr wrap="none" rtlCol="0">
              <a:spAutoFit/>
            </a:bodyPr>
            <a:lstStyle/>
            <a:p>
              <a:r>
                <a:rPr lang="en-US" b="1" dirty="0"/>
                <a:t>(chamber)</a:t>
              </a:r>
            </a:p>
          </p:txBody>
        </p:sp>
      </p:grpSp>
      <p:sp>
        <p:nvSpPr>
          <p:cNvPr id="16" name="Slide Number Placeholder 15"/>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84803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Langmuir Probe</a:t>
            </a:r>
          </a:p>
        </p:txBody>
      </p:sp>
      <p:sp>
        <p:nvSpPr>
          <p:cNvPr id="3" name="Content Placeholder 2"/>
          <p:cNvSpPr>
            <a:spLocks noGrp="1"/>
          </p:cNvSpPr>
          <p:nvPr>
            <p:ph idx="1"/>
          </p:nvPr>
        </p:nvSpPr>
        <p:spPr/>
        <p:txBody>
          <a:bodyPr>
            <a:normAutofit/>
          </a:bodyPr>
          <a:lstStyle/>
          <a:p>
            <a:pPr marL="230188" indent="-230188">
              <a:buFont typeface="Arial" panose="020B0604020202020204" pitchFamily="34" charset="0"/>
              <a:buChar char="•"/>
            </a:pPr>
            <a:r>
              <a:rPr lang="en-US" sz="2800" dirty="0"/>
              <a:t>Use a Langmuir probe to measure plasma properties</a:t>
            </a:r>
          </a:p>
          <a:p>
            <a:pPr marL="230188" indent="-230188">
              <a:buFont typeface="Arial" panose="020B0604020202020204" pitchFamily="34" charset="0"/>
              <a:buChar char="•"/>
            </a:pPr>
            <a:r>
              <a:rPr lang="en-US" sz="2800" dirty="0"/>
              <a:t>The probe will pick up interference from the RF power supply</a:t>
            </a:r>
          </a:p>
          <a:p>
            <a:pPr marL="230188" indent="-230188">
              <a:buFont typeface="Arial" panose="020B0604020202020204" pitchFamily="34" charset="0"/>
              <a:buChar char="•"/>
            </a:pPr>
            <a:r>
              <a:rPr lang="en-US" sz="2800" dirty="0"/>
              <a:t>Need to add filters to remove RF interference</a:t>
            </a:r>
            <a:endParaRPr lang="en-US" sz="2600" dirty="0"/>
          </a:p>
          <a:p>
            <a:pPr marL="230188" indent="-230188">
              <a:buFont typeface="Arial" panose="020B0604020202020204" pitchFamily="34" charset="0"/>
              <a:buChar char="•"/>
            </a:pPr>
            <a:r>
              <a:rPr lang="en-US" sz="2600" dirty="0"/>
              <a:t>Filter out 13.56 MHz and the 2</a:t>
            </a:r>
            <a:r>
              <a:rPr lang="en-US" sz="2600" baseline="30000" dirty="0"/>
              <a:t>nd</a:t>
            </a:r>
            <a:r>
              <a:rPr lang="en-US" sz="2600" dirty="0"/>
              <a:t> harmonic 27.12 MHz</a:t>
            </a: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4214013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Langmuir Probe</a:t>
            </a:r>
          </a:p>
        </p:txBody>
      </p:sp>
      <p:sp>
        <p:nvSpPr>
          <p:cNvPr id="3" name="Content Placeholder 2"/>
          <p:cNvSpPr>
            <a:spLocks noGrp="1"/>
          </p:cNvSpPr>
          <p:nvPr>
            <p:ph idx="1"/>
          </p:nvPr>
        </p:nvSpPr>
        <p:spPr/>
        <p:txBody>
          <a:bodyPr>
            <a:normAutofit/>
          </a:bodyPr>
          <a:lstStyle/>
          <a:p>
            <a:pPr marL="230188" indent="-230188">
              <a:buFont typeface="Arial" panose="020B0604020202020204" pitchFamily="34" charset="0"/>
              <a:buChar char="•"/>
            </a:pPr>
            <a:r>
              <a:rPr lang="en-US" sz="2800" dirty="0"/>
              <a:t>Used 2 notch filters (band-stop filter)</a:t>
            </a:r>
          </a:p>
          <a:p>
            <a:pPr marL="522796" lvl="1" indent="-230188">
              <a:buFont typeface="Arial" panose="020B0604020202020204" pitchFamily="34" charset="0"/>
              <a:buChar char="•"/>
            </a:pPr>
            <a:r>
              <a:rPr lang="en-US" sz="2400" dirty="0"/>
              <a:t>13.56 MHz and 27.12 MHz</a:t>
            </a:r>
          </a:p>
          <a:p>
            <a:pPr marL="230188" indent="-230188">
              <a:buFont typeface="Arial" panose="020B0604020202020204" pitchFamily="34" charset="0"/>
              <a:buChar char="•"/>
            </a:pPr>
            <a:r>
              <a:rPr lang="en-US" sz="2800" dirty="0"/>
              <a:t>Capacitor and inductor in parallel</a:t>
            </a:r>
          </a:p>
        </p:txBody>
      </p:sp>
      <p:pic>
        <p:nvPicPr>
          <p:cNvPr id="4" name="Picture 3"/>
          <p:cNvPicPr>
            <a:picLocks noChangeAspect="1"/>
          </p:cNvPicPr>
          <p:nvPr/>
        </p:nvPicPr>
        <p:blipFill>
          <a:blip r:embed="rId2"/>
          <a:stretch>
            <a:fillRect/>
          </a:stretch>
        </p:blipFill>
        <p:spPr>
          <a:xfrm>
            <a:off x="1209274" y="4324929"/>
            <a:ext cx="8029976" cy="1916302"/>
          </a:xfrm>
          <a:prstGeom prst="rect">
            <a:avLst/>
          </a:prstGeom>
        </p:spPr>
      </p:pic>
      <p:pic>
        <p:nvPicPr>
          <p:cNvPr id="5" name="Picture 4"/>
          <p:cNvPicPr>
            <a:picLocks noChangeAspect="1"/>
          </p:cNvPicPr>
          <p:nvPr/>
        </p:nvPicPr>
        <p:blipFill>
          <a:blip r:embed="rId3"/>
          <a:stretch>
            <a:fillRect/>
          </a:stretch>
        </p:blipFill>
        <p:spPr>
          <a:xfrm>
            <a:off x="7134225" y="2322613"/>
            <a:ext cx="5057775" cy="1789472"/>
          </a:xfrm>
          <a:prstGeom prst="rect">
            <a:avLst/>
          </a:prstGeom>
        </p:spPr>
      </p:pic>
      <p:sp>
        <p:nvSpPr>
          <p:cNvPr id="6" name="Slide Number Placeholder 5"/>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828949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Langmuir Probe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230188" indent="-230188">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𝜋</m:t>
                        </m:r>
                        <m:rad>
                          <m:radPr>
                            <m:degHide m:val="on"/>
                            <m:ctrlPr>
                              <a:rPr lang="en-US" sz="2800" b="0" i="1" smtClean="0">
                                <a:latin typeface="Cambria Math" panose="02040503050406030204" pitchFamily="18" charset="0"/>
                                <a:ea typeface="Cambria Math" panose="02040503050406030204" pitchFamily="18" charset="0"/>
                              </a:rPr>
                            </m:ctrlPr>
                          </m:radPr>
                          <m:deg/>
                          <m:e>
                            <m:r>
                              <a:rPr lang="en-US" sz="2800" b="0" i="1" smtClean="0">
                                <a:latin typeface="Cambria Math" panose="02040503050406030204" pitchFamily="18" charset="0"/>
                                <a:ea typeface="Cambria Math" panose="02040503050406030204" pitchFamily="18" charset="0"/>
                              </a:rPr>
                              <m:t>𝐶</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𝐼</m:t>
                            </m:r>
                          </m:e>
                        </m:rad>
                      </m:den>
                    </m:f>
                  </m:oMath>
                </a14:m>
                <a:endParaRPr lang="en-US" sz="2800" dirty="0"/>
              </a:p>
              <a:p>
                <a:pPr marL="230188" indent="-230188">
                  <a:buFont typeface="Arial" panose="020B0604020202020204" pitchFamily="34" charset="0"/>
                  <a:buChar char="•"/>
                </a:pPr>
                <a:r>
                  <a:rPr lang="en-US" sz="2800" i="1" dirty="0"/>
                  <a:t>f</a:t>
                </a:r>
                <a:r>
                  <a:rPr lang="en-US" sz="2800" dirty="0"/>
                  <a:t> - resonant frequency</a:t>
                </a:r>
              </a:p>
              <a:p>
                <a:pPr marL="230188" indent="-230188">
                  <a:buFont typeface="Arial" panose="020B0604020202020204" pitchFamily="34" charset="0"/>
                  <a:buChar char="•"/>
                </a:pPr>
                <a:r>
                  <a:rPr lang="en-US" sz="2800" i="1" dirty="0"/>
                  <a:t>C</a:t>
                </a:r>
                <a:r>
                  <a:rPr lang="en-US" sz="2800" dirty="0"/>
                  <a:t> - capacitance</a:t>
                </a:r>
              </a:p>
              <a:p>
                <a:pPr marL="230188" indent="-230188">
                  <a:buFont typeface="Arial" panose="020B0604020202020204" pitchFamily="34" charset="0"/>
                  <a:buChar char="•"/>
                </a:pPr>
                <a:r>
                  <a:rPr lang="en-US" sz="2800" i="1" dirty="0"/>
                  <a:t>I</a:t>
                </a:r>
                <a:r>
                  <a:rPr lang="en-US" sz="2800" dirty="0"/>
                  <a:t> – inductance</a:t>
                </a:r>
              </a:p>
              <a:p>
                <a:pPr marL="230188" indent="-230188">
                  <a:buFont typeface="Arial" panose="020B0604020202020204" pitchFamily="34" charset="0"/>
                  <a:buChar char="•"/>
                </a:pPr>
                <a:r>
                  <a:rPr lang="en-US" sz="2800" dirty="0"/>
                  <a:t>Choose C and I such that </a:t>
                </a:r>
                <a:r>
                  <a:rPr lang="en-US" sz="2800" i="1" dirty="0"/>
                  <a:t>f</a:t>
                </a:r>
                <a:r>
                  <a:rPr lang="en-US" sz="2800" dirty="0"/>
                  <a:t>=13.56*10</a:t>
                </a:r>
                <a:r>
                  <a:rPr lang="en-US" sz="2800" baseline="30000" dirty="0"/>
                  <a:t>6</a:t>
                </a:r>
                <a:r>
                  <a:rPr lang="en-US" sz="2800" dirty="0"/>
                  <a:t> and </a:t>
                </a:r>
                <a:r>
                  <a:rPr lang="en-US" sz="2800" i="1" dirty="0"/>
                  <a:t>f</a:t>
                </a:r>
                <a:r>
                  <a:rPr lang="en-US" sz="2800" dirty="0"/>
                  <a:t>=27.12*10</a:t>
                </a:r>
                <a:r>
                  <a:rPr lang="en-US" sz="2800" baseline="30000" dirty="0"/>
                  <a:t>6</a:t>
                </a:r>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347508455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189</TotalTime>
  <Words>709</Words>
  <Application>Microsoft Office PowerPoint</Application>
  <PresentationFormat>Widescreen</PresentationFormat>
  <Paragraphs>123</Paragraphs>
  <Slides>13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Retrospect</vt:lpstr>
      <vt:lpstr>HIIPER Lab  Fall 2016 </vt:lpstr>
      <vt:lpstr>Overview</vt:lpstr>
      <vt:lpstr>Helicon Antenna</vt:lpstr>
      <vt:lpstr>Helicon Antenna</vt:lpstr>
      <vt:lpstr>Helicon Antenna</vt:lpstr>
      <vt:lpstr>Helicon Antenna</vt:lpstr>
      <vt:lpstr>Langmuir Probe</vt:lpstr>
      <vt:lpstr>Langmuir Probe</vt:lpstr>
      <vt:lpstr>Langmuir Probe</vt:lpstr>
      <vt:lpstr>Langmuir Probe</vt:lpstr>
      <vt:lpstr>Langmuir Probe</vt:lpstr>
      <vt:lpstr>Matching Network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HIIPER Lab  Fall 2016</dc:title>
  <dc:creator>Kyle Stanevich</dc:creator>
  <cp:lastModifiedBy>Kyle Stanevich</cp:lastModifiedBy>
  <cp:revision>19</cp:revision>
  <dcterms:created xsi:type="dcterms:W3CDTF">2016-12-05T14:59:24Z</dcterms:created>
  <dcterms:modified xsi:type="dcterms:W3CDTF">2016-12-05T18:08:42Z</dcterms:modified>
</cp:coreProperties>
</file>